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5" r:id="rId5"/>
    <p:sldId id="286" r:id="rId6"/>
    <p:sldId id="288" r:id="rId7"/>
    <p:sldId id="290" r:id="rId8"/>
    <p:sldId id="291" r:id="rId9"/>
    <p:sldId id="292" r:id="rId10"/>
    <p:sldId id="293" r:id="rId11"/>
    <p:sldId id="294" r:id="rId12"/>
    <p:sldId id="295" r:id="rId13"/>
    <p:sldId id="298" r:id="rId14"/>
    <p:sldId id="300" r:id="rId15"/>
    <p:sldId id="301" r:id="rId16"/>
    <p:sldId id="302" r:id="rId17"/>
    <p:sldId id="299" r:id="rId18"/>
    <p:sldId id="296" r:id="rId19"/>
    <p:sldId id="303" r:id="rId20"/>
    <p:sldId id="304" r:id="rId21"/>
    <p:sldId id="305" r:id="rId22"/>
    <p:sldId id="306" r:id="rId23"/>
    <p:sldId id="307" r:id="rId24"/>
    <p:sldId id="308"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varScale="1">
        <p:scale>
          <a:sx n="61" d="100"/>
          <a:sy n="61" d="100"/>
        </p:scale>
        <p:origin x="-134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24/6/2017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24/6/2017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24/6/2017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24/6/2017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B67FF-7492-4F39-9EDA-BD5F8F4D1E0A}" type="datetimeFigureOut">
              <a:rPr lang="el-GR" smtClean="0"/>
              <a:pPr/>
              <a:t>24/6/2017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23B67FF-7492-4F39-9EDA-BD5F8F4D1E0A}" type="datetimeFigureOut">
              <a:rPr lang="el-GR" smtClean="0"/>
              <a:pPr/>
              <a:t>24/6/2017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23B67FF-7492-4F39-9EDA-BD5F8F4D1E0A}" type="datetimeFigureOut">
              <a:rPr lang="el-GR" smtClean="0"/>
              <a:pPr/>
              <a:t>24/6/2017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23B67FF-7492-4F39-9EDA-BD5F8F4D1E0A}" type="datetimeFigureOut">
              <a:rPr lang="el-GR" smtClean="0"/>
              <a:pPr/>
              <a:t>24/6/2017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B67FF-7492-4F39-9EDA-BD5F8F4D1E0A}" type="datetimeFigureOut">
              <a:rPr lang="el-GR" smtClean="0"/>
              <a:pPr/>
              <a:t>24/6/2017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B67FF-7492-4F39-9EDA-BD5F8F4D1E0A}" type="datetimeFigureOut">
              <a:rPr lang="el-GR" smtClean="0"/>
              <a:pPr/>
              <a:t>24/6/2017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B67FF-7492-4F39-9EDA-BD5F8F4D1E0A}" type="datetimeFigureOut">
              <a:rPr lang="el-GR" smtClean="0"/>
              <a:pPr/>
              <a:t>24/6/2017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B67FF-7492-4F39-9EDA-BD5F8F4D1E0A}" type="datetimeFigureOut">
              <a:rPr lang="el-GR" smtClean="0"/>
              <a:pPr/>
              <a:t>24/6/2017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54541-D6CA-4A98-91A2-EC707E675AD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398" t="861" r="12476"/>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22320" t="21020" r="23816" b="9681"/>
          <a:stretch>
            <a:fillRect/>
          </a:stretch>
        </p:blipFill>
        <p:spPr bwMode="auto">
          <a:xfrm>
            <a:off x="277705" y="332656"/>
            <a:ext cx="8686783" cy="62864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17359" t="36140" r="18854" b="13461"/>
          <a:stretch>
            <a:fillRect/>
          </a:stretch>
        </p:blipFill>
        <p:spPr bwMode="auto">
          <a:xfrm>
            <a:off x="-18510" y="1124744"/>
            <a:ext cx="9073008" cy="43924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28699" t="18500" r="32320" b="8421"/>
          <a:stretch>
            <a:fillRect/>
          </a:stretch>
        </p:blipFill>
        <p:spPr bwMode="auto">
          <a:xfrm>
            <a:off x="971600" y="85209"/>
            <a:ext cx="6336704" cy="6682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pPr marL="0">
              <a:buNone/>
            </a:pPr>
            <a:r>
              <a:rPr lang="en-US" sz="4000" dirty="0" smtClean="0"/>
              <a:t>Cards with </a:t>
            </a:r>
            <a:endParaRPr lang="en-US" sz="4000" dirty="0" smtClean="0"/>
          </a:p>
          <a:p>
            <a:pPr marL="0">
              <a:buNone/>
            </a:pPr>
            <a:r>
              <a:rPr lang="en-US" sz="4000" dirty="0" smtClean="0"/>
              <a:t>the </a:t>
            </a:r>
            <a:r>
              <a:rPr lang="en-US" sz="4000" dirty="0" smtClean="0"/>
              <a:t>rules of the game and identification/ explanation of the entities involved in playing the game</a:t>
            </a:r>
          </a:p>
          <a:p>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28699" t="33620" r="29485" b="14721"/>
          <a:stretch>
            <a:fillRect/>
          </a:stretch>
        </p:blipFill>
        <p:spPr bwMode="auto">
          <a:xfrm>
            <a:off x="77647" y="332656"/>
            <a:ext cx="8814833" cy="6413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28699" t="29840" r="29485" b="28580"/>
          <a:stretch>
            <a:fillRect/>
          </a:stretch>
        </p:blipFill>
        <p:spPr bwMode="auto">
          <a:xfrm>
            <a:off x="-1" y="517840"/>
            <a:ext cx="9324529" cy="521541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28699" t="22280" r="30194" b="33620"/>
          <a:stretch>
            <a:fillRect/>
          </a:stretch>
        </p:blipFill>
        <p:spPr bwMode="auto">
          <a:xfrm>
            <a:off x="23152" y="836712"/>
            <a:ext cx="9120848" cy="55039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92500" lnSpcReduction="20000"/>
          </a:bodyPr>
          <a:lstStyle/>
          <a:p>
            <a:pPr>
              <a:buNone/>
            </a:pPr>
            <a:r>
              <a:rPr lang="en-GB" b="1" u="sng" dirty="0" smtClean="0"/>
              <a:t>Remarks and General Comments</a:t>
            </a:r>
            <a:endParaRPr lang="el-GR" b="1" u="sng" dirty="0" smtClean="0"/>
          </a:p>
          <a:p>
            <a:r>
              <a:rPr lang="en-US" dirty="0" smtClean="0"/>
              <a:t>A lesson of 40 to 45 minutes duration</a:t>
            </a:r>
            <a:endParaRPr lang="el-GR" dirty="0" smtClean="0"/>
          </a:p>
          <a:p>
            <a:r>
              <a:rPr lang="en-US" dirty="0" smtClean="0"/>
              <a:t>This lesson can be used as  </a:t>
            </a:r>
            <a:r>
              <a:rPr lang="en-US" u="sng" dirty="0" smtClean="0"/>
              <a:t>an </a:t>
            </a:r>
            <a:r>
              <a:rPr lang="en-US" b="1" u="sng" dirty="0" smtClean="0"/>
              <a:t>Introduction</a:t>
            </a:r>
            <a:r>
              <a:rPr lang="en-US" dirty="0" smtClean="0"/>
              <a:t> to the ideas that concern the basic arithmetic symbols and other mathematical ideas  as well as what they represent.  Particularly it can provide the opportunity for comparing two  or more quantities and use them in every day transaction, thus providing the need for learning mathematics and realizing that it is an entity with broad </a:t>
            </a:r>
            <a:r>
              <a:rPr lang="en-US" b="1" u="sng" dirty="0" smtClean="0"/>
              <a:t>applications</a:t>
            </a:r>
            <a:r>
              <a:rPr lang="en-US" dirty="0" smtClean="0"/>
              <a:t> in everyday life.  Furthermore it provides the opportunity for developing skills for </a:t>
            </a:r>
            <a:r>
              <a:rPr lang="en-US" b="1" u="sng" dirty="0" smtClean="0"/>
              <a:t>creativity and innovation</a:t>
            </a:r>
            <a:r>
              <a:rPr lang="en-US" dirty="0" smtClean="0"/>
              <a:t>.  </a:t>
            </a:r>
            <a:endParaRPr lang="el-GR" dirty="0" smtClean="0"/>
          </a:p>
          <a:p>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85000" lnSpcReduction="20000"/>
          </a:bodyPr>
          <a:lstStyle/>
          <a:p>
            <a:pPr>
              <a:buNone/>
            </a:pPr>
            <a:r>
              <a:rPr lang="en-US" dirty="0" smtClean="0"/>
              <a:t>Description of the Lesson </a:t>
            </a:r>
          </a:p>
          <a:p>
            <a:pPr>
              <a:buNone/>
            </a:pPr>
            <a:r>
              <a:rPr lang="en-US" dirty="0" smtClean="0"/>
              <a:t>The lesson is to be approached by emphasizing the applicability/ use of mathematics in every day life. Through </a:t>
            </a:r>
            <a:r>
              <a:rPr lang="en-US" dirty="0" smtClean="0"/>
              <a:t>this approach it is aimed to enable the students to recognize what numbers stand for and connect them immediately with values – money. </a:t>
            </a:r>
            <a:endParaRPr lang="el-GR" dirty="0" smtClean="0"/>
          </a:p>
          <a:p>
            <a:pPr>
              <a:buNone/>
            </a:pPr>
            <a:r>
              <a:rPr lang="en-GB" dirty="0" smtClean="0"/>
              <a:t>In this lesson it is proposed </a:t>
            </a:r>
            <a:endParaRPr lang="el-GR" dirty="0" smtClean="0"/>
          </a:p>
          <a:p>
            <a:pPr lvl="0"/>
            <a:r>
              <a:rPr lang="en-GB" dirty="0" smtClean="0"/>
              <a:t>to present to the students the tools and other material that are used in Monopoly and identify the connection with real life </a:t>
            </a:r>
            <a:endParaRPr lang="el-GR" dirty="0" smtClean="0"/>
          </a:p>
          <a:p>
            <a:pPr lvl="0"/>
            <a:r>
              <a:rPr lang="en-GB" dirty="0" smtClean="0"/>
              <a:t>to demonstrate the need for understanding mathematical concepts as a basic instrument in everyday life transactions</a:t>
            </a:r>
            <a:endParaRPr lang="el-GR" dirty="0" smtClean="0"/>
          </a:p>
          <a:p>
            <a:pPr lvl="0"/>
            <a:r>
              <a:rPr lang="en-GB" dirty="0" smtClean="0"/>
              <a:t>to help the learner in constructing and innovating</a:t>
            </a: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pPr>
              <a:buNone/>
            </a:pPr>
            <a:r>
              <a:rPr lang="en-US" dirty="0" smtClean="0"/>
              <a:t>Activity 1</a:t>
            </a:r>
            <a:endParaRPr lang="el-GR" dirty="0" smtClean="0"/>
          </a:p>
          <a:p>
            <a:pPr>
              <a:buNone/>
            </a:pPr>
            <a:r>
              <a:rPr lang="en-US" b="1" dirty="0" smtClean="0"/>
              <a:t>Getting acquainted with handling money</a:t>
            </a:r>
            <a:endParaRPr lang="el-GR" b="1" dirty="0" smtClean="0"/>
          </a:p>
          <a:p>
            <a:r>
              <a:rPr lang="en-US" dirty="0" smtClean="0"/>
              <a:t>Using the </a:t>
            </a:r>
            <a:r>
              <a:rPr lang="en-US" dirty="0" smtClean="0"/>
              <a:t>notes, to be used </a:t>
            </a:r>
            <a:r>
              <a:rPr lang="en-US" dirty="0" smtClean="0"/>
              <a:t>in </a:t>
            </a:r>
            <a:r>
              <a:rPr lang="en-US" dirty="0" smtClean="0"/>
              <a:t>monopoly, </a:t>
            </a:r>
            <a:r>
              <a:rPr lang="en-US" dirty="0" smtClean="0"/>
              <a:t>design examples/ exercises for buying/ selling/ renting properties or for taxation and other services. Emphasis should be given in keeping records of their money, in transactions where there is need for changes etc. </a:t>
            </a:r>
            <a:endParaRPr lang="en-US" dirty="0" smtClean="0"/>
          </a:p>
          <a:p>
            <a:r>
              <a:rPr lang="en-GB" dirty="0" smtClean="0"/>
              <a:t>Work for </a:t>
            </a:r>
            <a:r>
              <a:rPr lang="en-GB" dirty="0" smtClean="0"/>
              <a:t>10 </a:t>
            </a:r>
            <a:r>
              <a:rPr lang="en-GB" dirty="0" smtClean="0"/>
              <a:t>minutes on Examples, Exercises.</a:t>
            </a:r>
            <a:endParaRPr lang="el-GR" dirty="0" smtClean="0"/>
          </a:p>
          <a:p>
            <a:endParaRPr lang="el-GR" dirty="0" smtClean="0"/>
          </a:p>
          <a:p>
            <a:pPr>
              <a:buNone/>
            </a:pP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872207"/>
          </a:xfrm>
        </p:spPr>
        <p:txBody>
          <a:bodyPr>
            <a:normAutofit fontScale="90000"/>
          </a:bodyPr>
          <a:lstStyle/>
          <a:p>
            <a:r>
              <a:rPr lang="en-US" dirty="0" smtClean="0"/>
              <a:t/>
            </a:r>
            <a:br>
              <a:rPr lang="en-US" dirty="0" smtClean="0"/>
            </a:br>
            <a:r>
              <a:rPr lang="el-GR" b="1" cap="small" dirty="0" smtClean="0"/>
              <a:t> </a:t>
            </a:r>
            <a:r>
              <a:rPr lang="en-US" b="1" cap="small" dirty="0" smtClean="0"/>
              <a:t>     </a:t>
            </a:r>
            <a:r>
              <a:rPr lang="en-GB" b="1" cap="small" dirty="0" smtClean="0"/>
              <a:t>3.3 Monopoly </a:t>
            </a:r>
            <a:r>
              <a:rPr lang="en-US" dirty="0" smtClean="0"/>
              <a:t/>
            </a:r>
            <a:br>
              <a:rPr lang="en-US" dirty="0" smtClean="0"/>
            </a:br>
            <a:r>
              <a:rPr lang="el-GR" dirty="0" smtClean="0">
                <a:solidFill>
                  <a:schemeClr val="tx1"/>
                </a:solidFill>
              </a:rPr>
              <a:t/>
            </a:r>
            <a:br>
              <a:rPr lang="el-GR" dirty="0" smtClean="0">
                <a:solidFill>
                  <a:schemeClr val="tx1"/>
                </a:solidFill>
              </a:rPr>
            </a:br>
            <a:endParaRPr lang="el-GR" dirty="0"/>
          </a:p>
        </p:txBody>
      </p:sp>
      <p:sp>
        <p:nvSpPr>
          <p:cNvPr id="3" name="Subtitle 2"/>
          <p:cNvSpPr>
            <a:spLocks noGrp="1"/>
          </p:cNvSpPr>
          <p:nvPr>
            <p:ph type="subTitle" idx="1"/>
          </p:nvPr>
        </p:nvSpPr>
        <p:spPr>
          <a:xfrm>
            <a:off x="1371600" y="2708920"/>
            <a:ext cx="6400800" cy="2929880"/>
          </a:xfrm>
        </p:spPr>
        <p:txBody>
          <a:bodyPr>
            <a:normAutofit/>
          </a:bodyPr>
          <a:lstStyle/>
          <a:p>
            <a:r>
              <a:rPr lang="en-US" sz="4000" dirty="0" smtClean="0">
                <a:solidFill>
                  <a:schemeClr val="tx1"/>
                </a:solidFill>
              </a:rPr>
              <a:t>Lesson  :</a:t>
            </a:r>
            <a:r>
              <a:rPr lang="en-US" sz="4000" dirty="0" smtClean="0"/>
              <a:t>Getting Acquainted with basic mathematical concepts and processes, used in MONOPOLY </a:t>
            </a:r>
            <a:endParaRPr lang="el-GR" sz="4000" dirty="0">
              <a:solidFill>
                <a:schemeClr val="tx1"/>
              </a:solidFill>
            </a:endParaRPr>
          </a:p>
          <a:p>
            <a:endParaRPr lang="el-GR" sz="4000" dirty="0">
              <a:solidFill>
                <a:schemeClr val="tx1"/>
              </a:solidFill>
            </a:endParaRPr>
          </a:p>
        </p:txBody>
      </p:sp>
      <p:pic>
        <p:nvPicPr>
          <p:cNvPr id="5"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683568" y="620688"/>
            <a:ext cx="936104" cy="9361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r>
              <a:rPr lang="en-US" dirty="0" smtClean="0"/>
              <a:t>Activity 2</a:t>
            </a:r>
            <a:endParaRPr lang="el-GR" dirty="0" smtClean="0"/>
          </a:p>
          <a:p>
            <a:pPr>
              <a:buNone/>
            </a:pPr>
            <a:r>
              <a:rPr lang="en-US" dirty="0" smtClean="0"/>
              <a:t>Getting acquainted with/ comprehend the meaning of properties and their values.</a:t>
            </a:r>
            <a:endParaRPr lang="el-GR" dirty="0" smtClean="0"/>
          </a:p>
          <a:p>
            <a:r>
              <a:rPr lang="en-US" dirty="0" smtClean="0"/>
              <a:t>Comprehend where the initial values of the properties can be found</a:t>
            </a:r>
          </a:p>
          <a:p>
            <a:r>
              <a:rPr lang="en-US" dirty="0" smtClean="0"/>
              <a:t>Develop skills for distinguishing the properties with the higher value etc.</a:t>
            </a:r>
          </a:p>
          <a:p>
            <a:r>
              <a:rPr lang="en-GB" dirty="0" smtClean="0"/>
              <a:t>Work for </a:t>
            </a:r>
            <a:r>
              <a:rPr lang="en-GB" dirty="0" smtClean="0"/>
              <a:t>10 </a:t>
            </a:r>
            <a:r>
              <a:rPr lang="en-GB" dirty="0" smtClean="0"/>
              <a:t>minutes on Examples, Exercises.</a:t>
            </a:r>
            <a:endParaRPr lang="el-GR" dirty="0" smtClean="0"/>
          </a:p>
          <a:p>
            <a:endParaRPr lang="en-US" dirty="0" smtClean="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92500"/>
          </a:bodyPr>
          <a:lstStyle/>
          <a:p>
            <a:pPr>
              <a:buNone/>
            </a:pPr>
            <a:r>
              <a:rPr lang="en-US" dirty="0" smtClean="0"/>
              <a:t>Activity </a:t>
            </a:r>
            <a:r>
              <a:rPr lang="en-US" dirty="0" smtClean="0"/>
              <a:t>3</a:t>
            </a:r>
            <a:endParaRPr lang="el-GR" dirty="0" smtClean="0"/>
          </a:p>
          <a:p>
            <a:r>
              <a:rPr lang="en-US" dirty="0" smtClean="0"/>
              <a:t>Getting acquainted with the need for transaction (buying/selling/renting) properties and what is involved in this process. </a:t>
            </a:r>
            <a:endParaRPr lang="en-US" dirty="0" smtClean="0"/>
          </a:p>
          <a:p>
            <a:r>
              <a:rPr lang="en-US" dirty="0" smtClean="0"/>
              <a:t> </a:t>
            </a:r>
            <a:r>
              <a:rPr lang="en-US" dirty="0" smtClean="0"/>
              <a:t>In particular getting acquainted with the official documents relating to the valuation of properties and the money equivalence for such </a:t>
            </a:r>
            <a:r>
              <a:rPr lang="en-US" dirty="0" smtClean="0"/>
              <a:t>transactions</a:t>
            </a:r>
          </a:p>
          <a:p>
            <a:r>
              <a:rPr lang="en-US" dirty="0" smtClean="0"/>
              <a:t>Develop skills for identifying the amounts of money they need for </a:t>
            </a:r>
            <a:r>
              <a:rPr lang="en-US" dirty="0" smtClean="0"/>
              <a:t> such transactions</a:t>
            </a:r>
          </a:p>
          <a:p>
            <a:r>
              <a:rPr lang="en-GB" dirty="0" smtClean="0"/>
              <a:t>Work for </a:t>
            </a:r>
            <a:r>
              <a:rPr lang="en-GB" dirty="0" smtClean="0"/>
              <a:t>10 </a:t>
            </a:r>
            <a:r>
              <a:rPr lang="en-GB" dirty="0" smtClean="0"/>
              <a:t>minutes on Examples, Exercises.</a:t>
            </a:r>
            <a:endParaRPr lang="el-GR" dirty="0" smtClean="0"/>
          </a:p>
          <a:p>
            <a:endParaRPr lang="el-GR" dirty="0" smtClean="0"/>
          </a:p>
          <a:p>
            <a:endParaRPr lang="el-GR" dirty="0" smtClean="0"/>
          </a:p>
          <a:p>
            <a:pPr>
              <a:buNone/>
            </a:pP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pPr>
              <a:buNone/>
            </a:pPr>
            <a:r>
              <a:rPr lang="en-US" dirty="0" smtClean="0"/>
              <a:t>Activity 4</a:t>
            </a:r>
            <a:endParaRPr lang="el-GR" dirty="0" smtClean="0"/>
          </a:p>
          <a:p>
            <a:r>
              <a:rPr lang="en-US" dirty="0" smtClean="0"/>
              <a:t>Getting acquainted with the cells on the Board and their meaning.  </a:t>
            </a:r>
            <a:endParaRPr lang="en-US" dirty="0" smtClean="0"/>
          </a:p>
          <a:p>
            <a:r>
              <a:rPr lang="en-US" dirty="0" smtClean="0"/>
              <a:t>In </a:t>
            </a:r>
            <a:r>
              <a:rPr lang="en-US" dirty="0" smtClean="0"/>
              <a:t>explaining these emphasis should be given to the interpretation of the </a:t>
            </a:r>
            <a:r>
              <a:rPr lang="en-US" dirty="0" smtClean="0"/>
              <a:t>mathematical and financial concepts involved.</a:t>
            </a:r>
          </a:p>
          <a:p>
            <a:r>
              <a:rPr lang="en-GB" dirty="0" smtClean="0"/>
              <a:t>Work for 15 minutes on Examples, Exercises.</a:t>
            </a:r>
            <a:endParaRPr lang="el-GR" dirty="0" smtClean="0"/>
          </a:p>
          <a:p>
            <a:endParaRPr lang="el-GR" dirty="0" smtClean="0"/>
          </a:p>
          <a:p>
            <a:pPr>
              <a:buNone/>
            </a:pP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pPr>
              <a:buNone/>
            </a:pPr>
            <a:r>
              <a:rPr lang="en-US" dirty="0" smtClean="0"/>
              <a:t>For each of these activities use the examples  and exercises provided in Worksheets 1 to 5 of Section 3.3  </a:t>
            </a:r>
            <a:r>
              <a:rPr lang="en-US" dirty="0" smtClean="0"/>
              <a:t>(</a:t>
            </a:r>
            <a:r>
              <a:rPr lang="en-US" dirty="0" smtClean="0"/>
              <a:t>Monopoly) of the Guidebook</a:t>
            </a:r>
          </a:p>
          <a:p>
            <a:pPr>
              <a:buNone/>
            </a:pP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a:bodyPr>
          <a:lstStyle/>
          <a:p>
            <a:pPr>
              <a:buNone/>
            </a:pPr>
            <a:r>
              <a:rPr lang="en-GB" sz="3600" b="1" u="sng" dirty="0" smtClean="0"/>
              <a:t>Important Remark</a:t>
            </a:r>
          </a:p>
          <a:p>
            <a:pPr>
              <a:buNone/>
            </a:pPr>
            <a:r>
              <a:rPr lang="en-GB" dirty="0" smtClean="0"/>
              <a:t>The proposed distribution of time obviously depends on the skills and abilities of the learners involved.</a:t>
            </a:r>
          </a:p>
          <a:p>
            <a:pPr>
              <a:buNone/>
            </a:pPr>
            <a:r>
              <a:rPr lang="en-GB" dirty="0" smtClean="0"/>
              <a:t>Accordingly, </a:t>
            </a:r>
            <a:r>
              <a:rPr lang="en-GB" dirty="0" smtClean="0"/>
              <a:t>and depending on their capabilities and </a:t>
            </a:r>
            <a:r>
              <a:rPr lang="en-GB" dirty="0" smtClean="0"/>
              <a:t>experiences, </a:t>
            </a:r>
            <a:r>
              <a:rPr lang="en-GB" dirty="0" smtClean="0"/>
              <a:t>we might have to spend much more time and the whole lesson could be split in 2 to 3 lessons of 45 minutes duration</a:t>
            </a:r>
            <a:endParaRPr lang="el-GR" dirty="0" smtClean="0"/>
          </a:p>
          <a:p>
            <a:pPr>
              <a:buNone/>
            </a:pPr>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77500" lnSpcReduction="20000"/>
          </a:bodyPr>
          <a:lstStyle/>
          <a:p>
            <a:pPr>
              <a:buNone/>
            </a:pPr>
            <a:r>
              <a:rPr lang="en-US" sz="4600" dirty="0" smtClean="0"/>
              <a:t>Introduction </a:t>
            </a:r>
            <a:endParaRPr lang="el-GR" sz="4600" dirty="0" smtClean="0"/>
          </a:p>
          <a:p>
            <a:pPr marL="0">
              <a:buNone/>
            </a:pPr>
            <a:r>
              <a:rPr lang="en-US" sz="3400" dirty="0" smtClean="0"/>
              <a:t>Monopoly is a game that deals with selling and buying, an activity that makes the learning of mathematics a necessity for everybody. The game concerns with the dealings with property and it can be a </a:t>
            </a:r>
            <a:r>
              <a:rPr lang="en-US" sz="3400" b="1" u="sng" dirty="0" smtClean="0"/>
              <a:t>strong motive</a:t>
            </a:r>
            <a:r>
              <a:rPr lang="en-US" sz="3400" dirty="0" smtClean="0"/>
              <a:t> for an adult to understand the process and the main goal of the game, which is to give the opportunity to the players to become wealthier (actually the winner of the game is the one that manages to have the assets with the highest value). </a:t>
            </a:r>
          </a:p>
          <a:p>
            <a:pPr marL="0">
              <a:buNone/>
            </a:pPr>
            <a:r>
              <a:rPr lang="en-US" sz="3400" dirty="0" smtClean="0"/>
              <a:t>It is a game that is immediately connected with the </a:t>
            </a:r>
            <a:r>
              <a:rPr lang="en-US" sz="3400" b="1" u="sng" dirty="0" smtClean="0"/>
              <a:t>everyday applications of mathematics</a:t>
            </a:r>
            <a:r>
              <a:rPr lang="en-US" sz="3400" dirty="0" smtClean="0"/>
              <a:t> and particularly the ones that relate with money.  Hence it is advisable to exploit  it as an opportunity for approaching the learning of mathematics through  its major contribution for using mathematics in our everyday dealings.</a:t>
            </a:r>
            <a:endParaRPr lang="el-GR" sz="3400" dirty="0" smtClean="0"/>
          </a:p>
          <a:p>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85000" lnSpcReduction="10000"/>
          </a:bodyPr>
          <a:lstStyle/>
          <a:p>
            <a:pPr>
              <a:buNone/>
            </a:pPr>
            <a:r>
              <a:rPr lang="en-US" b="1" u="sng" dirty="0" smtClean="0"/>
              <a:t>Aim of the presentation  </a:t>
            </a:r>
            <a:endParaRPr lang="el-GR" b="1" u="sng" dirty="0" smtClean="0"/>
          </a:p>
          <a:p>
            <a:r>
              <a:rPr lang="en-US" sz="2600" dirty="0" smtClean="0"/>
              <a:t>Clearly  the playing of the game depends on two basic aspects:</a:t>
            </a:r>
            <a:endParaRPr lang="el-GR" sz="2600" dirty="0" smtClean="0"/>
          </a:p>
          <a:p>
            <a:pPr lvl="0">
              <a:buNone/>
            </a:pPr>
            <a:r>
              <a:rPr lang="en-US" dirty="0" smtClean="0"/>
              <a:t>(a) Getting to know the basic tools and materials needed  for playing the game and their association to mathematical concepts and processes.</a:t>
            </a:r>
            <a:endParaRPr lang="el-GR" dirty="0" smtClean="0"/>
          </a:p>
          <a:p>
            <a:pPr lvl="0">
              <a:buNone/>
            </a:pPr>
            <a:r>
              <a:rPr lang="en-US" sz="2600" dirty="0" smtClean="0"/>
              <a:t>(b) Following the rules in actually playing the game  and using mathematics in the process of  keeping records of assets and their valuation.</a:t>
            </a:r>
            <a:endParaRPr lang="el-GR" sz="2600" dirty="0" smtClean="0"/>
          </a:p>
          <a:p>
            <a:r>
              <a:rPr lang="en-US" dirty="0" smtClean="0"/>
              <a:t>This presentation aims at providing activities for the first of these two </a:t>
            </a:r>
            <a:r>
              <a:rPr lang="en-US" dirty="0" smtClean="0"/>
              <a:t>aspects</a:t>
            </a:r>
          </a:p>
          <a:p>
            <a:r>
              <a:rPr lang="en-US" dirty="0" smtClean="0"/>
              <a:t>Activities for covering the second aspect is to be the object of another presentation/ lesson</a:t>
            </a:r>
            <a:endParaRPr lang="el-GR" dirty="0" smtClean="0"/>
          </a:p>
          <a:p>
            <a:endParaRPr lang="el-GR"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r>
              <a:rPr lang="en-US" sz="3600" dirty="0" smtClean="0"/>
              <a:t>Getting Acquainted with concepts         </a:t>
            </a:r>
            <a:endParaRPr lang="el-GR" sz="3600" dirty="0"/>
          </a:p>
        </p:txBody>
      </p:sp>
      <p:sp>
        <p:nvSpPr>
          <p:cNvPr id="3" name="Content Placeholder 2"/>
          <p:cNvSpPr>
            <a:spLocks noGrp="1"/>
          </p:cNvSpPr>
          <p:nvPr>
            <p:ph idx="1"/>
          </p:nvPr>
        </p:nvSpPr>
        <p:spPr>
          <a:xfrm>
            <a:off x="457200" y="1412776"/>
            <a:ext cx="8229600" cy="5184576"/>
          </a:xfrm>
        </p:spPr>
        <p:txBody>
          <a:bodyPr>
            <a:normAutofit fontScale="70000" lnSpcReduction="20000"/>
          </a:bodyPr>
          <a:lstStyle/>
          <a:p>
            <a:pPr>
              <a:buNone/>
            </a:pPr>
            <a:r>
              <a:rPr lang="en-US" sz="4000" b="1" u="sng" dirty="0" smtClean="0"/>
              <a:t>Objectives</a:t>
            </a:r>
            <a:endParaRPr lang="el-GR" sz="4000" b="1" u="sng" dirty="0" smtClean="0"/>
          </a:p>
          <a:p>
            <a:r>
              <a:rPr lang="en-US" sz="3400" dirty="0" smtClean="0"/>
              <a:t>Recognize the meaning/ representation of the digits 0, 1, …, 9 and the symbols +, -, ×,÷,=, (,).  Recognize the meaning and representation of positive integers in the range 0,…,1000000.</a:t>
            </a:r>
            <a:endParaRPr lang="el-GR" sz="3400" dirty="0" smtClean="0"/>
          </a:p>
          <a:p>
            <a:r>
              <a:rPr lang="en-US" sz="3400" dirty="0" smtClean="0"/>
              <a:t>Adding, subtracting, and multiplying integers in the range 0, …, 1000000.</a:t>
            </a:r>
            <a:endParaRPr lang="el-GR" sz="3400" dirty="0" smtClean="0"/>
          </a:p>
          <a:p>
            <a:r>
              <a:rPr lang="en-US" sz="3400" dirty="0" smtClean="0"/>
              <a:t>Using a calculator for the above operations.</a:t>
            </a:r>
            <a:endParaRPr lang="el-GR" sz="3400" dirty="0" smtClean="0"/>
          </a:p>
          <a:p>
            <a:r>
              <a:rPr lang="en-US" sz="3400" dirty="0" smtClean="0"/>
              <a:t>Understanding the fact that there is a relation of order in the set of integers and </a:t>
            </a:r>
            <a:r>
              <a:rPr lang="en-US" sz="3400" dirty="0" err="1" smtClean="0"/>
              <a:t>recognise</a:t>
            </a:r>
            <a:r>
              <a:rPr lang="en-US" sz="3400" dirty="0" smtClean="0"/>
              <a:t> how to compare such numbers .</a:t>
            </a:r>
            <a:endParaRPr lang="el-GR" sz="3400" dirty="0" smtClean="0"/>
          </a:p>
          <a:p>
            <a:r>
              <a:rPr lang="en-US" sz="3400" dirty="0" smtClean="0"/>
              <a:t>View computation as a tool for problem solving and not as an end in itself</a:t>
            </a:r>
            <a:endParaRPr lang="el-GR" sz="3400" dirty="0" smtClean="0"/>
          </a:p>
          <a:p>
            <a:r>
              <a:rPr lang="en-US" sz="3400" dirty="0" smtClean="0"/>
              <a:t>Situate problem solving tasks in the context of real issues</a:t>
            </a:r>
            <a:endParaRPr lang="el-GR" sz="3400" dirty="0" smtClean="0"/>
          </a:p>
          <a:p>
            <a:r>
              <a:rPr lang="en-US" sz="3400" dirty="0" smtClean="0"/>
              <a:t>Develop skills for interpreting linguistic information and transferring it to numerical representation</a:t>
            </a:r>
            <a:endParaRPr lang="el-GR" sz="3400" dirty="0"/>
          </a:p>
        </p:txBody>
      </p:sp>
      <p:pic>
        <p:nvPicPr>
          <p:cNvPr id="6"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Getting Acquainted with concepts </a:t>
            </a:r>
            <a:endParaRPr lang="el-GR" sz="3200"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Tools Materials and Organisation</a:t>
            </a:r>
            <a:endParaRPr lang="el-GR" dirty="0" smtClean="0"/>
          </a:p>
          <a:p>
            <a:r>
              <a:rPr lang="en-US" dirty="0" smtClean="0"/>
              <a:t>The  learners are </a:t>
            </a:r>
            <a:r>
              <a:rPr lang="en-US" dirty="0" err="1" smtClean="0"/>
              <a:t>organised</a:t>
            </a:r>
            <a:r>
              <a:rPr lang="en-US" dirty="0" smtClean="0"/>
              <a:t> in groups of 2 to 8 and each group is provided with </a:t>
            </a:r>
          </a:p>
          <a:p>
            <a:r>
              <a:rPr lang="en-US" dirty="0" smtClean="0"/>
              <a:t>The Board of the Game</a:t>
            </a:r>
          </a:p>
          <a:p>
            <a:r>
              <a:rPr lang="en-US" dirty="0" smtClean="0"/>
              <a:t>A set of </a:t>
            </a:r>
            <a:r>
              <a:rPr lang="en-US" dirty="0" smtClean="0"/>
              <a:t>tools, including dice, pawns, depictions of properties</a:t>
            </a:r>
          </a:p>
          <a:p>
            <a:r>
              <a:rPr lang="en-US" dirty="0" smtClean="0"/>
              <a:t>Sets of cards with instructions or decisions </a:t>
            </a:r>
          </a:p>
          <a:p>
            <a:r>
              <a:rPr lang="en-US" dirty="0" smtClean="0"/>
              <a:t>A set of title deed cards </a:t>
            </a:r>
          </a:p>
          <a:p>
            <a:r>
              <a:rPr lang="en-US" dirty="0" smtClean="0"/>
              <a:t>A pack of banknotes (money) </a:t>
            </a:r>
            <a:endParaRPr lang="en-US" dirty="0" smtClean="0"/>
          </a:p>
          <a:p>
            <a:r>
              <a:rPr lang="en-US" dirty="0" smtClean="0"/>
              <a:t>Cards with </a:t>
            </a:r>
            <a:r>
              <a:rPr lang="en-US" dirty="0" smtClean="0"/>
              <a:t>the rules of the game and identification/ explanation of the entities involved in </a:t>
            </a:r>
            <a:r>
              <a:rPr lang="en-US" dirty="0" smtClean="0"/>
              <a:t>playing </a:t>
            </a:r>
            <a:r>
              <a:rPr lang="en-US" dirty="0" smtClean="0"/>
              <a:t>the game</a:t>
            </a:r>
          </a:p>
          <a:p>
            <a:pPr>
              <a:buNone/>
            </a:pPr>
            <a:endParaRPr lang="el-GR" dirty="0"/>
          </a:p>
        </p:txBody>
      </p:sp>
      <p:pic>
        <p:nvPicPr>
          <p:cNvPr id="4"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8087" t="22992" r="54899" b="11357"/>
          <a:stretch>
            <a:fillRect/>
          </a:stretch>
        </p:blipFill>
        <p:spPr bwMode="auto">
          <a:xfrm>
            <a:off x="2483768" y="188640"/>
            <a:ext cx="6480720" cy="6669360"/>
          </a:xfrm>
          <a:prstGeom prst="rect">
            <a:avLst/>
          </a:prstGeom>
          <a:noFill/>
          <a:ln w="9525">
            <a:noFill/>
            <a:miter lim="800000"/>
            <a:headEnd/>
            <a:tailEnd/>
          </a:ln>
        </p:spPr>
      </p:pic>
      <p:sp>
        <p:nvSpPr>
          <p:cNvPr id="3" name="Rectangle 2"/>
          <p:cNvSpPr/>
          <p:nvPr/>
        </p:nvSpPr>
        <p:spPr>
          <a:xfrm>
            <a:off x="395536" y="2060848"/>
            <a:ext cx="1887824" cy="1569660"/>
          </a:xfrm>
          <a:prstGeom prst="rect">
            <a:avLst/>
          </a:prstGeom>
        </p:spPr>
        <p:txBody>
          <a:bodyPr wrap="none">
            <a:spAutoFit/>
          </a:bodyPr>
          <a:lstStyle/>
          <a:p>
            <a:r>
              <a:rPr lang="en-US" sz="3200" dirty="0" smtClean="0"/>
              <a:t>The </a:t>
            </a:r>
            <a:r>
              <a:rPr lang="en-US" sz="3200" dirty="0" smtClean="0"/>
              <a:t>Board</a:t>
            </a:r>
          </a:p>
          <a:p>
            <a:r>
              <a:rPr lang="en-US" sz="3200" dirty="0" smtClean="0"/>
              <a:t> </a:t>
            </a:r>
            <a:r>
              <a:rPr lang="en-US" sz="3200" dirty="0" smtClean="0"/>
              <a:t>of the </a:t>
            </a:r>
            <a:endParaRPr lang="en-US" sz="3200" dirty="0" smtClean="0"/>
          </a:p>
          <a:p>
            <a:r>
              <a:rPr lang="en-US" sz="3200" dirty="0" smtClean="0"/>
              <a:t>game </a:t>
            </a:r>
            <a:endParaRPr lang="el-GR" sz="3200" dirty="0"/>
          </a:p>
        </p:txBody>
      </p:sp>
      <p:pic>
        <p:nvPicPr>
          <p:cNvPr id="4" name="Grafik 107374200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smtClean="0"/>
              <a:t>The Board of the game </a:t>
            </a:r>
            <a:r>
              <a:rPr lang="en-US" sz="3600" dirty="0" smtClean="0"/>
              <a:t>depicting</a:t>
            </a:r>
            <a:endParaRPr lang="el-GR" sz="3600" dirty="0"/>
          </a:p>
        </p:txBody>
      </p:sp>
      <p:sp>
        <p:nvSpPr>
          <p:cNvPr id="3" name="Content Placeholder 2"/>
          <p:cNvSpPr>
            <a:spLocks noGrp="1"/>
          </p:cNvSpPr>
          <p:nvPr>
            <p:ph idx="1"/>
          </p:nvPr>
        </p:nvSpPr>
        <p:spPr>
          <a:xfrm>
            <a:off x="457200" y="1196752"/>
            <a:ext cx="8229600" cy="5184576"/>
          </a:xfrm>
        </p:spPr>
        <p:txBody>
          <a:bodyPr>
            <a:normAutofit fontScale="77500" lnSpcReduction="20000"/>
          </a:bodyPr>
          <a:lstStyle/>
          <a:p>
            <a:r>
              <a:rPr lang="en-US" b="1" u="sng" dirty="0" smtClean="0"/>
              <a:t>4 </a:t>
            </a:r>
            <a:r>
              <a:rPr lang="en-US" b="1" u="sng" dirty="0" smtClean="0"/>
              <a:t>cells at the corners</a:t>
            </a:r>
            <a:r>
              <a:rPr lang="en-US" b="1" dirty="0" smtClean="0"/>
              <a:t> :</a:t>
            </a:r>
            <a:r>
              <a:rPr lang="en-US" dirty="0" smtClean="0"/>
              <a:t> the Starting Point, the Jail (either for imprisoning or for visiting), the Parking Place and the Point Sending to Jail</a:t>
            </a:r>
            <a:endParaRPr lang="el-GR" dirty="0" smtClean="0"/>
          </a:p>
          <a:p>
            <a:r>
              <a:rPr lang="en-US" b="1" u="sng" dirty="0" smtClean="0"/>
              <a:t>28 cells at the edge for the properties</a:t>
            </a:r>
            <a:r>
              <a:rPr lang="en-US" dirty="0" smtClean="0"/>
              <a:t>: 22 of them representing plots in 22 different streets and corresponding to 8 </a:t>
            </a:r>
            <a:r>
              <a:rPr lang="en-US" dirty="0" err="1" smtClean="0"/>
              <a:t>colours</a:t>
            </a:r>
            <a:r>
              <a:rPr lang="en-US" dirty="0" smtClean="0"/>
              <a:t>, 4 cells representing plots where rail stations are based and 2 cells representing plots where services are stationed (one for the Water Board and the other for the Electricity Authority)</a:t>
            </a:r>
            <a:endParaRPr lang="el-GR" dirty="0" smtClean="0"/>
          </a:p>
          <a:p>
            <a:r>
              <a:rPr lang="en-US" b="1" u="sng" dirty="0" smtClean="0"/>
              <a:t>6 cells at the edge</a:t>
            </a:r>
            <a:r>
              <a:rPr lang="en-US" u="sng" dirty="0" smtClean="0"/>
              <a:t> representing (the 3 of them) Chance/Opportunity  points and (the other 3) Community chest points</a:t>
            </a:r>
            <a:endParaRPr lang="el-GR" dirty="0" smtClean="0"/>
          </a:p>
          <a:p>
            <a:r>
              <a:rPr lang="en-US" b="1" u="sng" dirty="0" smtClean="0"/>
              <a:t>2 cells at the edge for</a:t>
            </a:r>
            <a:r>
              <a:rPr lang="en-US" u="sng" dirty="0" smtClean="0"/>
              <a:t> </a:t>
            </a:r>
            <a:r>
              <a:rPr lang="en-US" dirty="0" smtClean="0"/>
              <a:t>imposition of Taxes</a:t>
            </a:r>
            <a:endParaRPr lang="el-GR" dirty="0" smtClean="0"/>
          </a:p>
          <a:p>
            <a:r>
              <a:rPr lang="en-US" b="1" u="sng" dirty="0" smtClean="0"/>
              <a:t>2 Rectangles in the inner part</a:t>
            </a:r>
            <a:r>
              <a:rPr lang="en-US" u="sng" dirty="0" smtClean="0"/>
              <a:t> </a:t>
            </a:r>
            <a:r>
              <a:rPr lang="en-US" dirty="0" smtClean="0"/>
              <a:t>for placing the Chance and the Community Chest Cards.</a:t>
            </a:r>
            <a:endParaRPr lang="el-GR" dirty="0"/>
          </a:p>
        </p:txBody>
      </p:sp>
      <p:pic>
        <p:nvPicPr>
          <p:cNvPr id="4" name="Grafik 107374200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a:blip>
          <a:stretch>
            <a:fillRect/>
          </a:stretch>
        </p:blipFill>
        <p:spPr>
          <a:xfrm>
            <a:off x="395536" y="260648"/>
            <a:ext cx="936104" cy="9361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3029" t="23540" r="32320" b="9681"/>
          <a:stretch>
            <a:fillRect/>
          </a:stretch>
        </p:blipFill>
        <p:spPr bwMode="auto">
          <a:xfrm>
            <a:off x="619712" y="-21669"/>
            <a:ext cx="7696704" cy="64750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1152</Words>
  <Application>Microsoft Office PowerPoint</Application>
  <PresentationFormat>On-screen Show (4:3)</PresentationFormat>
  <Paragraphs>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       3.3 Monopoly   </vt:lpstr>
      <vt:lpstr>Getting Acquainted with concepts         </vt:lpstr>
      <vt:lpstr>Getting Acquainted with concepts         </vt:lpstr>
      <vt:lpstr>Getting Acquainted with concepts         </vt:lpstr>
      <vt:lpstr>Getting Acquainted with concepts </vt:lpstr>
      <vt:lpstr>Slide 7</vt:lpstr>
      <vt:lpstr>The Board of the game depicting</vt:lpstr>
      <vt:lpstr>Slide 9</vt:lpstr>
      <vt:lpstr>Slide 10</vt:lpstr>
      <vt:lpstr>Slide 11</vt:lpstr>
      <vt:lpstr>Slide 12</vt:lpstr>
      <vt:lpstr>Getting Acquainted with concepts         </vt:lpstr>
      <vt:lpstr>Slide 14</vt:lpstr>
      <vt:lpstr>Slide 15</vt:lpstr>
      <vt:lpstr>Slide 16</vt:lpstr>
      <vt:lpstr>Getting Acquainted with concepts         </vt:lpstr>
      <vt:lpstr>Getting Acquainted with concepts         </vt:lpstr>
      <vt:lpstr>Getting Acquainted with concepts         </vt:lpstr>
      <vt:lpstr>Getting Acquainted with concepts         </vt:lpstr>
      <vt:lpstr>Getting Acquainted with concepts         </vt:lpstr>
      <vt:lpstr>Getting Acquainted with concepts         </vt:lpstr>
      <vt:lpstr>Getting Acquainted with concepts         </vt:lpstr>
      <vt:lpstr>Getting Acquainted with concepts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a lesson for the game</dc:title>
  <dc:creator>Andreas Skotinos</dc:creator>
  <cp:lastModifiedBy>Andreas Skotinos</cp:lastModifiedBy>
  <cp:revision>65</cp:revision>
  <dcterms:created xsi:type="dcterms:W3CDTF">2017-06-23T05:56:04Z</dcterms:created>
  <dcterms:modified xsi:type="dcterms:W3CDTF">2017-06-24T09:32:14Z</dcterms:modified>
</cp:coreProperties>
</file>